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5943600" y="457200"/>
            <a:ext cx="3657600" cy="457200"/>
          </a:xfrm>
          <a:prstGeom prst="rect">
            <a:avLst/>
          </a:prstGeom>
          <a:noFill/>
        </p:spPr>
        <p:txBody>
          <a:bodyPr wrap="none" tIns="0" bIns="0" lIns="0" rIns="0"/>
          <a:lstStyle/>
          <a:p>
            <a:pPr algn="r">
              <a:defRPr b="0" sz="3200">
                <a:solidFill>
                  <a:srgbClr val="425369"/>
                </a:solidFill>
                <a:latin typeface="Avenir Next"/>
              </a:defRPr>
            </a:pPr>
            <a:r>
              <a:rPr/>
              <a:t>EHLKE 3</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development of a  Theory of Change for the organisation. The review process should seek to engage those with lived</a:t>
            </a:r>
          </a:p>
          <a:p>
            <a:pPr algn="l">
              <a:defRPr b="0" sz="950">
                <a:solidFill>
                  <a:srgbClr val="425369"/>
                </a:solidFill>
                <a:latin typeface="Avenir Next"/>
              </a:defRPr>
            </a:pPr>
            <a:r>
              <a:rPr/>
              <a:t> 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develop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a:t>
            </a:r>
          </a:p>
          <a:p>
            <a:pPr algn="l">
              <a:defRPr b="0" sz="950">
                <a:solidFill>
                  <a:srgbClr val="425369"/>
                </a:solidFill>
                <a:latin typeface="Avenir Next"/>
              </a:defRPr>
            </a:pPr>
            <a:r>
              <a:rPr/>
              <a:t>is considered within.​ </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Identify data collection tools, types of data collected and processes using the Impact Strategy and Impact Measurement </a:t>
            </a:r>
          </a:p>
          <a:p>
            <a:pPr algn="l">
              <a:defRPr b="0" sz="950">
                <a:solidFill>
                  <a:srgbClr val="425369"/>
                </a:solidFill>
                <a:latin typeface="Avenir Next"/>
              </a:defRPr>
            </a:pPr>
            <a:r>
              <a:rPr/>
              <a:t>framework to select fit-for-purpose and fit-for context mix of tools, data types (and range to support triangulation and </a:t>
            </a:r>
          </a:p>
          <a:p>
            <a:pPr algn="l">
              <a:defRPr b="0" sz="950">
                <a:solidFill>
                  <a:srgbClr val="425369"/>
                </a:solidFill>
                <a:latin typeface="Avenir Next"/>
              </a:defRPr>
            </a:pPr>
            <a:r>
              <a:rPr/>
              <a:t>participation), methods and processes.</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well-defined indicators that are consistent (build time series data to track and understand performance over time), </a:t>
            </a:r>
          </a:p>
          <a:p>
            <a:pPr algn="l">
              <a:defRPr b="0" sz="950">
                <a:solidFill>
                  <a:srgbClr val="425369"/>
                </a:solidFill>
                <a:latin typeface="Avenir Next"/>
              </a:defRPr>
            </a:pPr>
            <a:r>
              <a:rPr/>
              <a:t>and clearly stated with specific parameters within the Impact Measurement Framework (IMF)  – for each level of the Theory </a:t>
            </a:r>
          </a:p>
          <a:p>
            <a:pPr algn="l">
              <a:defRPr b="0" sz="950">
                <a:solidFill>
                  <a:srgbClr val="425369"/>
                </a:solidFill>
                <a:latin typeface="Avenir Next"/>
              </a:defRPr>
            </a:pPr>
            <a:r>
              <a:rPr/>
              <a:t>of Change. See the example Impact Measurement framework overview to guide the type of information typically included </a:t>
            </a:r>
          </a:p>
          <a:p>
            <a:pPr algn="l">
              <a:defRPr b="0" sz="950">
                <a:solidFill>
                  <a:srgbClr val="425369"/>
                </a:solidFill>
                <a:latin typeface="Avenir Next"/>
              </a:defRPr>
            </a:pPr>
            <a:r>
              <a:rPr/>
              <a:t>in the Impact Measurement Framework.</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Identify the templates and training (see ”equipping” in Talent dimensions) required to socialise the Impact Measurement </a:t>
            </a:r>
          </a:p>
          <a:p>
            <a:pPr algn="l">
              <a:defRPr b="0" sz="950">
                <a:solidFill>
                  <a:srgbClr val="425369"/>
                </a:solidFill>
                <a:latin typeface="Avenir Next"/>
              </a:defRPr>
            </a:pPr>
            <a:r>
              <a:rPr/>
              <a:t>framework and associated tools and processes across all levels of the organization and enable execution to plan.</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Research and understand reporting standards and requirements (including regulatory requirements) that are likely to impact </a:t>
            </a:r>
          </a:p>
          <a:p>
            <a:pPr algn="l">
              <a:defRPr b="0" sz="950">
                <a:solidFill>
                  <a:srgbClr val="425369"/>
                </a:solidFill>
                <a:latin typeface="Avenir Next"/>
              </a:defRPr>
            </a:pPr>
            <a:r>
              <a:rPr/>
              <a:t>the organization and its operating context. This may include standards that will impact (and potentially attract) investors, and </a:t>
            </a:r>
          </a:p>
          <a:p>
            <a:pPr algn="l">
              <a:defRPr b="0" sz="950">
                <a:solidFill>
                  <a:srgbClr val="425369"/>
                </a:solidFill>
                <a:latin typeface="Avenir Next"/>
              </a:defRPr>
            </a:pPr>
            <a:r>
              <a:rPr/>
              <a:t>in turn the requirements as a contributor in investor / partner supply chains.</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ehlke 3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4023360" y="1097280"/>
            <a:ext cx="6400800" cy="457200"/>
          </a:xfrm>
          <a:prstGeom prst="rect">
            <a:avLst/>
          </a:prstGeom>
          <a:noFill/>
        </p:spPr>
        <p:txBody>
          <a:bodyPr wrap="none" tIns="0" bIns="0" lIns="0" rIns="0"/>
          <a:lstStyle/>
          <a:p>
            <a:pPr algn="l">
              <a:defRPr b="0" sz="950">
                <a:solidFill>
                  <a:srgbClr val="425369"/>
                </a:solidFill>
                <a:latin typeface="Avenir Next"/>
              </a:defRPr>
            </a:pPr>
            <a:r>
              <a:rPr/>
              <a:t>Capability Purpose, Capability Stakeholders, Impact Strategy, Equipping, Impact Performance,</a:t>
            </a:r>
          </a:p>
        </p:txBody>
      </p:sp>
      <p:sp>
        <p:nvSpPr>
          <p:cNvPr id="12" name="TextBox 11"/>
          <p:cNvSpPr txBox="1"/>
          <p:nvPr/>
        </p:nvSpPr>
        <p:spPr>
          <a:xfrm>
            <a:off x="640080" y="1216152"/>
            <a:ext cx="6400800" cy="457200"/>
          </a:xfrm>
          <a:prstGeom prst="rect">
            <a:avLst/>
          </a:prstGeom>
          <a:noFill/>
        </p:spPr>
        <p:txBody>
          <a:bodyPr wrap="none" tIns="0" bIns="0" lIns="0" rIns="0"/>
          <a:lstStyle/>
          <a:p>
            <a:pPr algn="l">
              <a:defRPr b="0" sz="950">
                <a:solidFill>
                  <a:srgbClr val="425369"/>
                </a:solidFill>
                <a:latin typeface="Avenir Next"/>
              </a:defRPr>
            </a:pPr>
            <a:r>
              <a:rPr/>
              <a:t>Processes, Responsibility  Framework, Data Access, Data Collection, Data Quality, IMF, Tools &amp; Templates, Evaluation, Research, Knowledge, &amp; Insights, Reporting Framework, Reporting Standards, 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1188720" y="1554480"/>
            <a:ext cx="6400800" cy="914400"/>
          </a:xfrm>
          <a:prstGeom prst="rect">
            <a:avLst/>
          </a:prstGeom>
          <a:noFill/>
        </p:spPr>
        <p:txBody>
          <a:bodyPr wrap="none" tIns="0" bIns="0" lIns="0" rIns="0"/>
          <a:lstStyle/>
          <a:p>
            <a:pPr algn="l">
              <a:defRPr b="0" sz="950">
                <a:solidFill>
                  <a:srgbClr val="425369"/>
                </a:solidFill>
                <a:latin typeface="Avenir Next"/>
              </a:defRPr>
            </a:pPr>
            <a:r>
              <a:rPr/>
              <a:t>Develop your Impact Strategy (e.g. Theory of Change).</a:t>
            </a:r>
          </a:p>
        </p:txBody>
      </p:sp>
      <p:sp>
        <p:nvSpPr>
          <p:cNvPr id="15" name="TextBox 14"/>
          <p:cNvSpPr txBox="1"/>
          <p:nvPr/>
        </p:nvSpPr>
        <p:spPr>
          <a:xfrm>
            <a:off x="1188720" y="2011680"/>
            <a:ext cx="6400800" cy="914400"/>
          </a:xfrm>
          <a:prstGeom prst="rect">
            <a:avLst/>
          </a:prstGeom>
          <a:noFill/>
        </p:spPr>
        <p:txBody>
          <a:bodyPr wrap="none" tIns="0" bIns="0" lIns="0" rIns="0"/>
          <a:lstStyle/>
          <a:p>
            <a:pPr algn="l">
              <a:defRPr b="0" sz="950">
                <a:solidFill>
                  <a:srgbClr val="425369"/>
                </a:solidFill>
                <a:latin typeface="Avenir Next"/>
              </a:defRPr>
            </a:pPr>
            <a:r>
              <a:rPr/>
              <a:t>Develop your Impact Measurement Framework and evaluation approach.</a:t>
            </a:r>
          </a:p>
        </p:txBody>
      </p:sp>
      <p:sp>
        <p:nvSpPr>
          <p:cNvPr id="16" name="TextBox 15"/>
          <p:cNvSpPr txBox="1"/>
          <p:nvPr/>
        </p:nvSpPr>
        <p:spPr>
          <a:xfrm>
            <a:off x="1188720" y="2468880"/>
            <a:ext cx="6400800" cy="914400"/>
          </a:xfrm>
          <a:prstGeom prst="rect">
            <a:avLst/>
          </a:prstGeom>
          <a:noFill/>
        </p:spPr>
        <p:txBody>
          <a:bodyPr wrap="none" tIns="0" bIns="0" lIns="0" rIns="0"/>
          <a:lstStyle/>
          <a:p>
            <a:pPr algn="l">
              <a:defRPr b="0" sz="950">
                <a:solidFill>
                  <a:srgbClr val="425369"/>
                </a:solidFill>
                <a:latin typeface="Avenir Next"/>
              </a:defRPr>
            </a:pPr>
            <a:r>
              <a:rPr/>
              <a:t>Identify  technology  and system requirements to support implementation of measurement framework and capability requirements.</a:t>
            </a:r>
          </a:p>
        </p:txBody>
      </p:sp>
      <p:sp>
        <p:nvSpPr>
          <p:cNvPr id="17" name="TextBox 16"/>
          <p:cNvSpPr txBox="1"/>
          <p:nvPr/>
        </p:nvSpPr>
        <p:spPr>
          <a:xfrm>
            <a:off x="1188720" y="2926080"/>
            <a:ext cx="6400800" cy="914400"/>
          </a:xfrm>
          <a:prstGeom prst="rect">
            <a:avLst/>
          </a:prstGeom>
          <a:noFill/>
        </p:spPr>
        <p:txBody>
          <a:bodyPr wrap="none" tIns="0" bIns="0" lIns="0" rIns="0"/>
          <a:lstStyle/>
          <a:p>
            <a:pPr algn="l">
              <a:defRPr b="0" sz="950">
                <a:solidFill>
                  <a:srgbClr val="425369"/>
                </a:solidFill>
                <a:latin typeface="Avenir Next"/>
              </a:defRPr>
            </a:pPr>
            <a:r>
              <a:rPr/>
              <a:t>Identify  senior leadership accountable for Impact Management capability; Develop team role profiles and recruit team based on processes </a:t>
            </a:r>
          </a:p>
          <a:p>
            <a:pPr algn="l">
              <a:defRPr b="0" sz="950">
                <a:solidFill>
                  <a:srgbClr val="425369"/>
                </a:solidFill>
                <a:latin typeface="Avenir Next"/>
              </a:defRPr>
            </a:pPr>
            <a:r>
              <a:rPr/>
              <a:t>and PACE. Identify data and information needs of stakeholders and decision-makers.</a:t>
            </a:r>
          </a:p>
        </p:txBody>
      </p:sp>
      <p:sp>
        <p:nvSpPr>
          <p:cNvPr id="18" name="TextBox 17"/>
          <p:cNvSpPr txBox="1"/>
          <p:nvPr/>
        </p:nvSpPr>
        <p:spPr>
          <a:xfrm>
            <a:off x="1188720" y="3383280"/>
            <a:ext cx="6400800" cy="914400"/>
          </a:xfrm>
          <a:prstGeom prst="rect">
            <a:avLst/>
          </a:prstGeom>
          <a:noFill/>
        </p:spPr>
        <p:txBody>
          <a:bodyPr wrap="none" tIns="0" bIns="0" lIns="0" rIns="0"/>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1188720" y="3840480"/>
            <a:ext cx="6400800" cy="914400"/>
          </a:xfrm>
          <a:prstGeom prst="rect">
            <a:avLst/>
          </a:prstGeom>
          <a:noFill/>
        </p:spPr>
        <p:txBody>
          <a:bodyPr wrap="none" tIns="0" bIns="0" lIns="0" rIns="0"/>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tIns="0" bIns="0" lIns="0" rIns="0"/>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